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13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wmf" ContentType="image/x-wmf"/>
  <Override PartName="/ppt/media/image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9.png" ContentType="image/png"/>
  <Override PartName="/ppt/comments/comment5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</p:sldIdLst>
  <p:sldSz cx="12192000" cy="6858000"/>
  <p:notesSz cx="7559675" cy="10691813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" Target="slides/slide1.xml"/><Relationship Id="rId39" Type="http://schemas.openxmlformats.org/officeDocument/2006/relationships/slide" Target="slides/slide2.xml"/><Relationship Id="rId40" Type="http://schemas.openxmlformats.org/officeDocument/2006/relationships/slide" Target="slides/slide3.xml"/><Relationship Id="rId41" Type="http://schemas.openxmlformats.org/officeDocument/2006/relationships/slide" Target="slides/slide4.xml"/><Relationship Id="rId42" Type="http://schemas.openxmlformats.org/officeDocument/2006/relationships/slide" Target="slides/slide5.xml"/><Relationship Id="rId43" Type="http://schemas.openxmlformats.org/officeDocument/2006/relationships/slide" Target="slides/slide6.xml"/><Relationship Id="rId44" Type="http://schemas.openxmlformats.org/officeDocument/2006/relationships/slide" Target="slides/slide7.xml"/><Relationship Id="rId45" Type="http://schemas.openxmlformats.org/officeDocument/2006/relationships/slide" Target="slides/slide8.xml"/><Relationship Id="rId46" Type="http://schemas.openxmlformats.org/officeDocument/2006/relationships/presProps" Target="presProps.xml"/><Relationship Id="rId47" Type="http://schemas.openxmlformats.org/officeDocument/2006/relationships/commentAuthors" Target="commentAuthors.xml"/>
</Relationships>
</file>

<file path=ppt/comments/comment5.xml><?xml version="1.0" encoding="utf-8"?>
<p:cmLst xmlns:p="http://schemas.openxmlformats.org/presentationml/2006/main">
  <p:cm authorId="0" dt="2025-01-10T21:18:15.000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C3DA82-EFCE-42AF-BC8C-BC29A7410E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FE1AFCB-70D9-4616-8579-7DCBCB13BB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85F9321-6359-4CB9-9F60-D7ECD709CA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DC5A3A2F-B032-469E-BC12-31F951DF58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876B230E-FECB-4402-B566-453E8B9507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9DA9B3BD-3DA9-4903-A888-7A79B372F2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ACAFB98C-D962-472E-8CF8-9D83D684B3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3DE867A1-D111-4E4E-B6A7-955B9A4015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8BC00DA-966C-4F4E-BE76-1D0217B5A4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9917410A-B02D-43D3-A493-F7CE92676D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6866E974-B806-42DE-B5B3-59FBCA0219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FDD702-96D9-4273-AB44-54925EBA65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445B5686-FE4E-457A-8123-4F92A59A9B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AB426DF1-2D15-4B00-B050-9FB7AEEE5A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6398AC46-60A9-479F-8CC8-718EC90DA6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296D969C-7071-41D7-AEF7-783D9758A3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65DA7683-5553-4BFC-B5C6-E804FC51EE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E742EE8A-13CB-4B9A-B37B-23CC8276FF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384CDD80-86F4-49DC-B549-0336A7B283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3F36FDA9-69B4-49BB-8352-2176F114F3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D1184F5A-AA91-4035-B674-D233088935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2A99DF7C-6355-4E44-9AA4-F86A5DDD8A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9FD62D-3AD7-418E-90C8-D34A0927F12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CCA5AE0A-909B-44FC-9A7A-40C9FAD1A9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055C6A50-55C3-4D7A-B3C6-ABEE99B5BC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2C27C093-B721-4DC1-B55B-DBE46A5855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C1D93ADD-3F96-4C30-8B16-DC1EF02EFF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596CB7DD-53F2-4B89-AE73-F744E0883A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6E3D7035-A946-462E-81ED-24AF3AD06B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01CE50B0-B220-45D0-A835-E0633C425B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D110DBD1-74AD-41D7-B15C-5C3A590AF7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F5F6109-856C-46CD-BC62-11F9E199A6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3EC57C3-86C7-42FB-8C29-37DB09EC67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DE897B1-33CF-44C1-992C-FA052D6FD5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8B1DCCF-B5D4-4CCF-AA84-6856F2C976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739D2AF5-CECD-406F-94C3-936D791C0D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59942BA-0685-4C98-96F1-9A35BD5C7B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B4872A4-47EB-4A10-9550-5D9BC0A8E07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DF9675-C28D-4390-A64F-FAA01337C8F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A60441D-F687-4E70-AA2B-20E724FFEA3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E0FF96-C8A8-49DE-8FAE-1B2CA0F29B2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A377949-4547-4982-9C14-12305F48049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ED7E6C6-C1C2-45AD-85C0-ED049AC6FA2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BC3D6C-75F2-4833-8FEF-6FD8210797E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40ED5A-D2D2-4028-9BF4-519C9A53039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5FCB5A-6A76-49AA-8325-23747A52ACC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C19FEC-3CD2-4220-A567-A6837A80F44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532C94-9766-43CC-A8B3-DC2CB2EFE0B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CDC6F7-2540-4B43-875D-7802D1327F9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60AF37-9FDC-40B9-AD4F-7A3FDBA59B6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AE51B1-5028-4472-9B19-088821F2EDA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342D0F-CF29-4D81-9281-A6F0F0083FD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D27BBEB-88EF-47A6-9CD2-35EB0804CA6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82D372-FD71-4C26-828E-5D92B552081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3CD54BD-101A-4168-81D5-AB8C86D9F72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B658927-F9D8-4BC7-9B95-3A10AAAC8D3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763937-498D-4D73-9764-A421B058DFA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9864FD-C57B-4AF8-B630-C89E6F9F5AB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910344-13BB-47CE-8FA3-C0D05F27984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4992AA-4A3B-4817-8A85-4910ACD1EC4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4E350C-9D5F-4318-848D-D826B1DE50A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B76B26-20A2-4D58-B7ED-28D20D394D3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E33C2F-F2B4-4A60-8127-C1BD0D08C60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4CE05F-F523-41CF-BAC4-49682273220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897090-31A4-4206-9476-B900BE50D34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744C3D-E707-4E09-A5D5-66457D59B57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530909D-698C-48E4-99AF-4F265305076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  <p:sldLayoutId id="2147483720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BC8D02-C198-424B-86A2-531A073F90C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8EF8A7-B89B-415F-814F-2164B7772CB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1BAECC-875D-45AD-9164-AFC30BD87F3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4E7784-B83F-4F48-BB7B-8BF009920DA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25051A-B3D7-49AE-B0BA-BD7C9E67505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58E0E54-CBA0-4E11-AFDE-954A21F1B9A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6" Type="http://schemas.openxmlformats.org/officeDocument/2006/relationships/comments" Target="../comments/commen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Прямоугольник 1"/>
          <p:cNvSpPr/>
          <p:nvPr/>
        </p:nvSpPr>
        <p:spPr>
          <a:xfrm>
            <a:off x="-39240" y="-203040"/>
            <a:ext cx="1286280" cy="713736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86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5640" cy="6854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187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8880" cy="685332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188" name="Скругленный прямоугольник 7"/>
          <p:cNvSpPr/>
          <p:nvPr/>
        </p:nvSpPr>
        <p:spPr>
          <a:xfrm>
            <a:off x="698760" y="626400"/>
            <a:ext cx="10791000" cy="104292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189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7920" cy="506880"/>
          </a:xfrm>
          <a:prstGeom prst="rect">
            <a:avLst/>
          </a:prstGeom>
          <a:ln w="0">
            <a:noFill/>
          </a:ln>
        </p:spPr>
      </p:pic>
      <p:sp>
        <p:nvSpPr>
          <p:cNvPr id="190" name="TextBox 17"/>
          <p:cNvSpPr/>
          <p:nvPr/>
        </p:nvSpPr>
        <p:spPr>
          <a:xfrm>
            <a:off x="698760" y="1955160"/>
            <a:ext cx="1088028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Транслокация вириона. </a:t>
            </a:r>
            <a:br>
              <a:rPr sz="4400"/>
            </a:br>
            <a:r>
              <a:rPr b="1" lang="ru-RU" sz="2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Транслокация  через клеточную стенку и с помощью локомоторных систем хозяина.</a:t>
            </a:r>
            <a:endParaRPr b="0" lang="ru-RU" sz="2400" strike="noStrike" u="none">
              <a:ln>
                <a:solidFill>
                  <a:srgbClr val="000000"/>
                </a:solidFill>
              </a:ln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TextBox 18"/>
          <p:cNvSpPr/>
          <p:nvPr/>
        </p:nvSpPr>
        <p:spPr>
          <a:xfrm>
            <a:off x="565920" y="5563440"/>
            <a:ext cx="92001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TextBox 19"/>
          <p:cNvSpPr/>
          <p:nvPr/>
        </p:nvSpPr>
        <p:spPr>
          <a:xfrm rot="16200000">
            <a:off x="10746360" y="953640"/>
            <a:ext cx="1042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94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196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97" name="TextBox 25"/>
          <p:cNvSpPr/>
          <p:nvPr/>
        </p:nvSpPr>
        <p:spPr>
          <a:xfrm>
            <a:off x="375480" y="376920"/>
            <a:ext cx="159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TextBox 26"/>
          <p:cNvSpPr/>
          <p:nvPr/>
        </p:nvSpPr>
        <p:spPr>
          <a:xfrm>
            <a:off x="1974960" y="376920"/>
            <a:ext cx="224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01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02" name="TextBox 31"/>
          <p:cNvSpPr/>
          <p:nvPr/>
        </p:nvSpPr>
        <p:spPr>
          <a:xfrm>
            <a:off x="2249280" y="1393200"/>
            <a:ext cx="2937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Введение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03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04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05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06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07" name="Прямая соединительная линия 36"/>
          <p:cNvCxnSpPr/>
          <p:nvPr/>
        </p:nvCxnSpPr>
        <p:spPr>
          <a:xfrm>
            <a:off x="1676160" y="991440"/>
            <a:ext cx="3240" cy="524808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08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9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10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cxnSp>
        <p:nvCxnSpPr>
          <p:cNvPr id="211" name="Прямая соединительная линия 1"/>
          <p:cNvCxnSpPr/>
          <p:nvPr/>
        </p:nvCxnSpPr>
        <p:spPr>
          <a:xfrm>
            <a:off x="1676160" y="991800"/>
            <a:ext cx="3240" cy="524808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cxnSp>
        <p:nvCxnSpPr>
          <p:cNvPr id="212" name="Прямая соединительная линия 2"/>
          <p:cNvCxnSpPr/>
          <p:nvPr/>
        </p:nvCxnSpPr>
        <p:spPr>
          <a:xfrm flipH="1">
            <a:off x="1676880" y="6357600"/>
            <a:ext cx="3240" cy="20376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13" name=""/>
          <p:cNvSpPr/>
          <p:nvPr/>
        </p:nvSpPr>
        <p:spPr>
          <a:xfrm>
            <a:off x="3020400" y="2167560"/>
            <a:ext cx="6018480" cy="3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14" name=""/>
          <p:cNvSpPr/>
          <p:nvPr/>
        </p:nvSpPr>
        <p:spPr>
          <a:xfrm>
            <a:off x="2285640" y="1954800"/>
            <a:ext cx="8793720" cy="134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Компромисс между стабильностью и динамичностью: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Паракристаллическая структура вириона обеспечивает прочность и сохранность генома.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Внедрение генома требует разрушения или изменения этой структуры для взаимодействия с клеточными системами.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Движение вириона к клетке-хозяину: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На малых расстояниях — пассивная диффузия.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На больших расстояниях — физические механизмы (конвекционные потоки, аэрозоли) или перенос естественными векторами (например, насекомыми) либо техногенными средствами.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Транслокация через клеточную мембрану: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Этот процесс, описанный как "раздевание", предполагает активные взаимодействия с мембранами клетки для доставки вирусного генома в цитоплазму.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16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7" name="TextBox 26"/>
          <p:cNvSpPr/>
          <p:nvPr/>
        </p:nvSpPr>
        <p:spPr>
          <a:xfrm>
            <a:off x="1831680" y="376920"/>
            <a:ext cx="241380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Транслокация вириона через клеточную стенку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0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21" name="TextBox 30"/>
          <p:cNvSpPr/>
          <p:nvPr/>
        </p:nvSpPr>
        <p:spPr>
          <a:xfrm>
            <a:off x="758520" y="1394640"/>
            <a:ext cx="3764160" cy="550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Персонаж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грамотрицательных бактерий — тонкий слой пептидогликана (2,5–7,5 нм) и наружная мембрана с поринами.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грамположительных бактерий — толстый слой пептидогликана (до 25 нм).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архей — S-слой из белков, отсутствует пептидогликан.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растений — клеточная стенка из целлюлозы, пектинов и альгинатов.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грибов — основой стенки является хитин.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протистов — может быть стенка растительного/грибного типа или отсутствовать.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2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23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24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25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26" name="Прямая соединительная линия 36"/>
          <p:cNvCxnSpPr/>
          <p:nvPr/>
        </p:nvCxnSpPr>
        <p:spPr>
          <a:xfrm>
            <a:off x="5109480" y="989640"/>
            <a:ext cx="3240" cy="52480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27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8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29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sp>
        <p:nvSpPr>
          <p:cNvPr id="230" name=""/>
          <p:cNvSpPr/>
          <p:nvPr/>
        </p:nvSpPr>
        <p:spPr>
          <a:xfrm>
            <a:off x="5468400" y="1927800"/>
            <a:ext cx="5434200" cy="23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 геномах вирусов закодированы ферменты (мурамидазы, трансгликозилазы, эндопептидазы), которые помогают разрушить пептидогликан у бактерий.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фагов, таких как T4, T7 и PRD1, ферменты встроены в структуру вириона.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вирусов растений и грибов собственные ферменты часто отсутствуют, поэтому они зависят от векторов или механических повреждений.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TextBox 1"/>
          <p:cNvSpPr/>
          <p:nvPr/>
        </p:nvSpPr>
        <p:spPr>
          <a:xfrm>
            <a:off x="375480" y="376920"/>
            <a:ext cx="159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TextBox 5"/>
          <p:cNvSpPr/>
          <p:nvPr/>
        </p:nvSpPr>
        <p:spPr>
          <a:xfrm>
            <a:off x="6280920" y="1215720"/>
            <a:ext cx="2937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Контра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34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5" name="TextBox 26"/>
          <p:cNvSpPr/>
          <p:nvPr/>
        </p:nvSpPr>
        <p:spPr>
          <a:xfrm>
            <a:off x="1731960" y="345960"/>
            <a:ext cx="241380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Транслокация вириона через клеточную стенку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7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8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39" name="TextBox 31"/>
          <p:cNvSpPr/>
          <p:nvPr/>
        </p:nvSpPr>
        <p:spPr>
          <a:xfrm>
            <a:off x="7077960" y="1227600"/>
            <a:ext cx="3767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Особенности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0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41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42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43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44" name="Прямая соединительная линия 36"/>
          <p:cNvCxnSpPr/>
          <p:nvPr/>
        </p:nvCxnSpPr>
        <p:spPr>
          <a:xfrm>
            <a:off x="5826600" y="995400"/>
            <a:ext cx="3240" cy="524844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45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6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4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sp>
        <p:nvSpPr>
          <p:cNvPr id="248" name="TextBox 18"/>
          <p:cNvSpPr/>
          <p:nvPr/>
        </p:nvSpPr>
        <p:spPr>
          <a:xfrm>
            <a:off x="483120" y="5547600"/>
            <a:ext cx="43905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1 Грибной половой процесс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6318360" y="1929960"/>
            <a:ext cx="5076360" cy="32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растений: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ff4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Инфекция через подвижные клетки (например, гаметы без стенки).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ff4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Передача через цитоплазму при размножении.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ff4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Введение вируса при помощи растительноядных насекомых или механических повреждений.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грибов: </a:t>
            </a:r>
            <a:br>
              <a:rPr sz="1400"/>
            </a:br>
            <a:br>
              <a:rPr sz="1400"/>
            </a:b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передача через гаметы при половом процессе (персистентная инфекция).</a:t>
            </a:r>
            <a:br>
              <a:rPr sz="1400"/>
            </a:br>
            <a:br>
              <a:rPr sz="1400"/>
            </a:b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протистов: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ff4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 отсутствие жесткой клеточной стенки вирусы взаимодействуют с мембранами напрямую.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ff4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Внутренние мембраны клеток становятся дополнительными барьерами, например, ядерная мембрана.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TextBox 2"/>
          <p:cNvSpPr/>
          <p:nvPr/>
        </p:nvSpPr>
        <p:spPr>
          <a:xfrm>
            <a:off x="375480" y="376920"/>
            <a:ext cx="159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4"/>
          <a:stretch/>
        </p:blipFill>
        <p:spPr>
          <a:xfrm>
            <a:off x="520560" y="2292840"/>
            <a:ext cx="4534560" cy="29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53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4" name="TextBox 26"/>
          <p:cNvSpPr/>
          <p:nvPr/>
        </p:nvSpPr>
        <p:spPr>
          <a:xfrm>
            <a:off x="1809720" y="376920"/>
            <a:ext cx="2413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Транслокация с помощью систем локомоции клетки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7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8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9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60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61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62" name="Прямая соединительная линия 36"/>
          <p:cNvCxnSpPr/>
          <p:nvPr/>
        </p:nvCxnSpPr>
        <p:spPr>
          <a:xfrm>
            <a:off x="6895080" y="989640"/>
            <a:ext cx="3240" cy="52480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63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4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65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8223480" y="1677600"/>
            <a:ext cx="4847040" cy="11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7" name=""/>
          <p:cNvSpPr/>
          <p:nvPr/>
        </p:nvSpPr>
        <p:spPr>
          <a:xfrm>
            <a:off x="8060760" y="2810880"/>
            <a:ext cx="3465720" cy="40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8" name=""/>
          <p:cNvSpPr/>
          <p:nvPr/>
        </p:nvSpPr>
        <p:spPr>
          <a:xfrm>
            <a:off x="691560" y="4740480"/>
            <a:ext cx="5604480" cy="5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2.  Q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DejaVu Sans"/>
                <a:ea typeface="DejaVu Sans"/>
              </a:rPr>
              <a:t>β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 Фаг присоединился к F-пили Е.коли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04640" y="1307880"/>
            <a:ext cx="3597840" cy="187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70" name=""/>
          <p:cNvSpPr/>
          <p:nvPr/>
        </p:nvSpPr>
        <p:spPr>
          <a:xfrm>
            <a:off x="7414560" y="1343160"/>
            <a:ext cx="3392640" cy="42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Использование бактериальных фимбрий как локомоторных систем: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Икосаэдрические фаги с ssРНК (например, Qβ и MS2) и оболочный фаг ϕ6 прикрепляются к боковой поверхности адгезионных фимбрий.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Нитчатые фаги с ssДНК (например, fd и M13) прикрепляются к дистальному концу половых F-фимбрий.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За счет разборки субъединиц фимбрий вирионы "подтягиваются" к мембране, демонстрируя уникальный механизм приближения к клетке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TextBox 3"/>
          <p:cNvSpPr/>
          <p:nvPr/>
        </p:nvSpPr>
        <p:spPr>
          <a:xfrm>
            <a:off x="375480" y="376920"/>
            <a:ext cx="159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4"/>
          <a:stretch/>
        </p:blipFill>
        <p:spPr>
          <a:xfrm>
            <a:off x="645120" y="1361880"/>
            <a:ext cx="5881680" cy="309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74" name="Скругленный прямоугольник 24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5" name="TextBox 26"/>
          <p:cNvSpPr/>
          <p:nvPr/>
        </p:nvSpPr>
        <p:spPr>
          <a:xfrm>
            <a:off x="1724400" y="360000"/>
            <a:ext cx="2413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Транслокация с помощью систем локомоции клетки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TextBox 2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TextBox 2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8" name="Прямая соединительная линия 29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79" name="TextBox 31"/>
          <p:cNvSpPr/>
          <p:nvPr/>
        </p:nvSpPr>
        <p:spPr>
          <a:xfrm>
            <a:off x="6480000" y="1227600"/>
            <a:ext cx="436572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Перемещение вирионов в вязкой цитоплазме эукариотических клеток: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0" name="Прямая соединительная линия 32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81" name="Прямая соединительная линия 33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82" name="Прямая соединительная линия 34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83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284" name="Прямая соединительная линия 36"/>
          <p:cNvCxnSpPr/>
          <p:nvPr/>
        </p:nvCxnSpPr>
        <p:spPr>
          <a:xfrm>
            <a:off x="6053400" y="991800"/>
            <a:ext cx="3240" cy="52480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85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6" name="AutoShape 4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8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sp>
        <p:nvSpPr>
          <p:cNvPr id="288" name=""/>
          <p:cNvSpPr/>
          <p:nvPr/>
        </p:nvSpPr>
        <p:spPr>
          <a:xfrm>
            <a:off x="6224760" y="1767600"/>
            <a:ext cx="5367240" cy="825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9" name="Прямоугольник 4"/>
          <p:cNvSpPr/>
          <p:nvPr/>
        </p:nvSpPr>
        <p:spPr>
          <a:xfrm>
            <a:off x="6274080" y="2243160"/>
            <a:ext cx="5036760" cy="27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4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Вирусы вызывают 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перестройку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поверхностных структур, таких как фимбрии у бактерий или цитоскелет у эукариотов, что способствует их перемещению и внутриклеточному таргетингу.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4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Высокая вязкость цитоплазмы препятствует диффузии вириона к ядру.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4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Для преодоления этого барьера вирион образует комплекс с микротрубочками или микрофиламентами цитоскелета, перемещаясь с помощью энергозависимых перестроек цитоскелета.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59360" y="5018400"/>
            <a:ext cx="4774680" cy="13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Панели 5 и 6 показывают колокализацию M1 с актином после обработки цитохалазином D.</a:t>
            </a:r>
            <a:br>
              <a:rPr sz="1300"/>
            </a:br>
            <a:br>
              <a:rPr sz="1300"/>
            </a:b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Панели 7 и 8 демонстрируют колокализацию NP с актиновыми филаментами. Также показывают отсутствие NP в областях, где присутствуют актиновые филаменты (после обработки цитохалазином D).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TextBox 4"/>
          <p:cNvSpPr/>
          <p:nvPr/>
        </p:nvSpPr>
        <p:spPr>
          <a:xfrm>
            <a:off x="375480" y="376920"/>
            <a:ext cx="159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4"/>
          <a:stretch/>
        </p:blipFill>
        <p:spPr>
          <a:xfrm>
            <a:off x="514800" y="1306800"/>
            <a:ext cx="2065320" cy="367884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5"/>
          <a:stretch/>
        </p:blipFill>
        <p:spPr>
          <a:xfrm>
            <a:off x="2967840" y="1150200"/>
            <a:ext cx="2198520" cy="38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Рисунок 1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50520" cy="825840"/>
          </a:xfrm>
          <a:prstGeom prst="rect">
            <a:avLst/>
          </a:prstGeom>
          <a:ln w="0">
            <a:noFill/>
          </a:ln>
        </p:spPr>
      </p:pic>
      <p:sp>
        <p:nvSpPr>
          <p:cNvPr id="295" name="Скругленный прямоугольник 1"/>
          <p:cNvSpPr/>
          <p:nvPr/>
        </p:nvSpPr>
        <p:spPr>
          <a:xfrm>
            <a:off x="295560" y="225360"/>
            <a:ext cx="11597400" cy="763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6" name="TextBox 6"/>
          <p:cNvSpPr/>
          <p:nvPr/>
        </p:nvSpPr>
        <p:spPr>
          <a:xfrm>
            <a:off x="1724400" y="360000"/>
            <a:ext cx="2413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Транслокация с помощью систем локомоции клетки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TextBox 7"/>
          <p:cNvSpPr/>
          <p:nvPr/>
        </p:nvSpPr>
        <p:spPr>
          <a:xfrm rot="16200000">
            <a:off x="11179440" y="5516640"/>
            <a:ext cx="11023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TextBox 8"/>
          <p:cNvSpPr/>
          <p:nvPr/>
        </p:nvSpPr>
        <p:spPr>
          <a:xfrm>
            <a:off x="11512080" y="6314400"/>
            <a:ext cx="4190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7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9" name="Прямая соединительная линия 3"/>
          <p:cNvCxnSpPr/>
          <p:nvPr/>
        </p:nvCxnSpPr>
        <p:spPr>
          <a:xfrm>
            <a:off x="11579040" y="6240600"/>
            <a:ext cx="29124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300" name="TextBox 10"/>
          <p:cNvSpPr/>
          <p:nvPr/>
        </p:nvSpPr>
        <p:spPr>
          <a:xfrm>
            <a:off x="8744040" y="1227600"/>
            <a:ext cx="21016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Source Han Sans CN"/>
              </a:rPr>
              <a:t>Белки движения у вирусов растений: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01" name="Прямая соединительная линия 4"/>
          <p:cNvCxnSpPr/>
          <p:nvPr/>
        </p:nvCxnSpPr>
        <p:spPr>
          <a:xfrm>
            <a:off x="4190760" y="607680"/>
            <a:ext cx="2187360" cy="3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02" name="Прямая соединительная линия 5"/>
          <p:cNvCxnSpPr/>
          <p:nvPr/>
        </p:nvCxnSpPr>
        <p:spPr>
          <a:xfrm>
            <a:off x="637488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03" name="Прямая соединительная линия 6"/>
          <p:cNvCxnSpPr/>
          <p:nvPr/>
        </p:nvCxnSpPr>
        <p:spPr>
          <a:xfrm>
            <a:off x="9295560" y="466200"/>
            <a:ext cx="3240" cy="29124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04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4520" cy="449640"/>
          </a:xfrm>
          <a:prstGeom prst="rect">
            <a:avLst/>
          </a:prstGeom>
          <a:ln w="0">
            <a:noFill/>
          </a:ln>
        </p:spPr>
      </p:pic>
      <p:cxnSp>
        <p:nvCxnSpPr>
          <p:cNvPr id="305" name="Прямая соединительная линия 7"/>
          <p:cNvCxnSpPr/>
          <p:nvPr/>
        </p:nvCxnSpPr>
        <p:spPr>
          <a:xfrm>
            <a:off x="8478720" y="989640"/>
            <a:ext cx="3240" cy="52480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306" name="AutoShape 1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7" name="AutoShape 3"/>
          <p:cNvSpPr/>
          <p:nvPr/>
        </p:nvSpPr>
        <p:spPr>
          <a:xfrm>
            <a:off x="307800" y="792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08" name="Picture 1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8600" cy="74232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6224760" y="1767600"/>
            <a:ext cx="5367240" cy="825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10" name="Прямоугольник 2"/>
          <p:cNvSpPr/>
          <p:nvPr/>
        </p:nvSpPr>
        <p:spPr>
          <a:xfrm>
            <a:off x="8744040" y="1688760"/>
            <a:ext cx="2270160" cy="446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Геном растительных вирусов кодирует 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movement proteins,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взаимодействующие с микротрубочками цитоскелета.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Эти белки обеспечивают транслокацию вирионов между клетками через плазмодесмы, что способствует распространению инфекции по тканям.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271440" y="6026400"/>
            <a:ext cx="8251200" cy="13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На предоставленной схеме цикла вируса бамбуковой мозаики белками движения (movement proteins) являются TGBp1, TGBp2, и TGBp3. Эти белки (TGB означает "triple gene block") участвуют в транслокации вирусной РНК по плазмодесмам между клетками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2" name="TextBox 11"/>
          <p:cNvSpPr/>
          <p:nvPr/>
        </p:nvSpPr>
        <p:spPr>
          <a:xfrm>
            <a:off x="375480" y="376920"/>
            <a:ext cx="159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Транслокация вириона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4"/>
          <a:stretch/>
        </p:blipFill>
        <p:spPr>
          <a:xfrm>
            <a:off x="230400" y="1208880"/>
            <a:ext cx="7372440" cy="460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Скругленный прямоугольник 2"/>
          <p:cNvSpPr/>
          <p:nvPr/>
        </p:nvSpPr>
        <p:spPr>
          <a:xfrm>
            <a:off x="663120" y="1015920"/>
            <a:ext cx="10862640" cy="4987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15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4520" cy="449640"/>
          </a:xfrm>
          <a:prstGeom prst="rect">
            <a:avLst/>
          </a:prstGeom>
          <a:ln w="0">
            <a:noFill/>
          </a:ln>
        </p:spPr>
      </p:pic>
      <p:sp>
        <p:nvSpPr>
          <p:cNvPr id="316" name="TextBox 9"/>
          <p:cNvSpPr/>
          <p:nvPr/>
        </p:nvSpPr>
        <p:spPr>
          <a:xfrm>
            <a:off x="2054880" y="5426640"/>
            <a:ext cx="80787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AutoShape 2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3749040" y="2206440"/>
            <a:ext cx="4761000" cy="247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4081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2025-01-10T23:21:18Z</dcterms:modified>
  <cp:revision>78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